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44"/>
  </p:notesMasterIdLst>
  <p:sldIdLst>
    <p:sldId id="256" r:id="rId2"/>
    <p:sldId id="277" r:id="rId3"/>
    <p:sldId id="278" r:id="rId4"/>
    <p:sldId id="298" r:id="rId5"/>
    <p:sldId id="359" r:id="rId6"/>
    <p:sldId id="317" r:id="rId7"/>
    <p:sldId id="323" r:id="rId8"/>
    <p:sldId id="360" r:id="rId9"/>
    <p:sldId id="319" r:id="rId10"/>
    <p:sldId id="331" r:id="rId11"/>
    <p:sldId id="324" r:id="rId12"/>
    <p:sldId id="327" r:id="rId13"/>
    <p:sldId id="322" r:id="rId14"/>
    <p:sldId id="325" r:id="rId15"/>
    <p:sldId id="328" r:id="rId16"/>
    <p:sldId id="332" r:id="rId17"/>
    <p:sldId id="334" r:id="rId18"/>
    <p:sldId id="333" r:id="rId19"/>
    <p:sldId id="329" r:id="rId20"/>
    <p:sldId id="330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51" r:id="rId29"/>
    <p:sldId id="342" r:id="rId30"/>
    <p:sldId id="343" r:id="rId31"/>
    <p:sldId id="344" r:id="rId32"/>
    <p:sldId id="346" r:id="rId33"/>
    <p:sldId id="347" r:id="rId34"/>
    <p:sldId id="349" r:id="rId35"/>
    <p:sldId id="355" r:id="rId36"/>
    <p:sldId id="350" r:id="rId37"/>
    <p:sldId id="353" r:id="rId38"/>
    <p:sldId id="356" r:id="rId39"/>
    <p:sldId id="357" r:id="rId40"/>
    <p:sldId id="358" r:id="rId41"/>
    <p:sldId id="354" r:id="rId42"/>
    <p:sldId id="276" r:id="rId43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80808"/>
    <a:srgbClr val="E9DA4F"/>
    <a:srgbClr val="72B88E"/>
    <a:srgbClr val="EAEAEA"/>
    <a:srgbClr val="FEFEFE"/>
    <a:srgbClr val="DDDDDD"/>
    <a:srgbClr val="C0C0C0"/>
    <a:srgbClr val="B2B2B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94" autoAdjust="0"/>
    <p:restoredTop sz="97707" autoAdjust="0"/>
  </p:normalViewPr>
  <p:slideViewPr>
    <p:cSldViewPr>
      <p:cViewPr>
        <p:scale>
          <a:sx n="100" d="100"/>
          <a:sy n="100" d="100"/>
        </p:scale>
        <p:origin x="-306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242E8-4A80-4644-BC39-562F543933D2}" type="datetimeFigureOut">
              <a:rPr lang="en-US" smtClean="0"/>
              <a:pPr/>
              <a:t>7/16/2014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74A6-8E4B-4565-B73D-BBCA0A26A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vi-VN" smtClean="0"/>
              <a:t>Click to edit Master subtitle style</a:t>
            </a:r>
            <a:endParaRPr lang="vi-VN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endParaRPr lang="vi-VN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27F66E54-3627-4F35-8DF4-1F54E65EB408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7135F-49C6-4AB3-A45E-E1AEFA4304D3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00A9-48E5-40E4-BF78-AA17B53270F4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340FCBB2-A581-48A8-9A92-348B9AE87974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0891D-F623-43F5-8A70-E4D501C286D5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C990C-4BA8-42AE-9002-D5D2D2A599FF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8FC4A-4786-4127-8D0C-72B9EAB3EFFA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72DF6-DBA3-4986-8C91-C0E8007AA548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DCA79-8C2B-443E-A59B-5356588C6C20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B94D4-3EBA-4E93-9A37-9F6F3846EA4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276F2-D6EA-4DB9-9FAC-72F46F6B671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3E62F-7052-4202-9B00-94630EDECC50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DB0F51-5666-4C2F-8428-7E28CD1E395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0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19672" y="1772816"/>
            <a:ext cx="5929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b="1" dirty="0" smtClean="0">
                <a:latin typeface="Times New Roman" pitchFamily="18" charset="0"/>
                <a:cs typeface="Times New Roman" pitchFamily="18" charset="0"/>
              </a:rPr>
              <a:t>THANG MÁY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HOME – SVB 200</a:t>
            </a:r>
            <a:endParaRPr lang="vi-VN" sz="28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9144000" cy="10527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624"/>
                <a:gridCol w="5616624"/>
                <a:gridCol w="1224136"/>
                <a:gridCol w="1115616"/>
              </a:tblGrid>
              <a:tr h="398907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TÀI LIỆU ĐÀO TẠO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THANG HOME-SVB 200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TLDT-1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NGUON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TL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LAST REVISE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IDIBRAND-tk-TLE-logo 2 mau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31640" cy="131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51518" y="2996952"/>
          <a:ext cx="8496945" cy="15121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315"/>
                <a:gridCol w="2832315"/>
                <a:gridCol w="2832315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</a:t>
                      </a:r>
                      <a:r>
                        <a:rPr lang="vi-VN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ười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lập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</a:t>
                      </a:r>
                      <a:r>
                        <a:rPr lang="vi-VN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ười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Kiểm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</a:t>
                      </a:r>
                      <a:r>
                        <a:rPr lang="vi-VN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ười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Duyệt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052736"/>
            <a:ext cx="51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Khi dựng ray để đảm bảo kích thước khoảng cách BG, ta sử dụng 2 kim căn ray.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928670"/>
            <a:ext cx="2786082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2786058"/>
            <a:ext cx="536463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204864"/>
            <a:ext cx="2391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Lưu ý khi lắp đặt khung đỡ Puli đỉnh ray với ray cần đảm bảo độ khít</a:t>
            </a:r>
          </a:p>
          <a:p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Khi nối ray cần chú ý đảm bảo độ khít giữa 2 bụng ray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08720"/>
            <a:ext cx="48196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645024"/>
            <a:ext cx="599770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772816"/>
            <a:ext cx="736563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99592" y="105273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ray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partlist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lô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4581128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partlist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chiểu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dài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ray: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1700 + 3000 + 3000+ 3000+ 2300+ 1500 + 1240 =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15740</a:t>
            </a: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ray: 16340 – 15740 = 600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857232"/>
            <a:ext cx="4572032" cy="295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3857627"/>
            <a:ext cx="4572032" cy="270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472" y="1142985"/>
            <a:ext cx="25003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6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rảnh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để thả 3 sợi chì cửa.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3 bát được bắn vào được bắn philip  ở mép sàn tầng trên cùng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3 bát được bắt bằng philip vào 3 mép sàn tầng dưới cùng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571480"/>
            <a:ext cx="5715008" cy="603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2844" y="1142984"/>
            <a:ext cx="392909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 Dựng giàn giáo:</a:t>
            </a:r>
          </a:p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   Sử dụng giàn giáo loại nhỏ  xếp  thẳng đứng theo chiều cao hố thang</a:t>
            </a:r>
          </a:p>
          <a:p>
            <a:endParaRPr lang="vi-VN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 Bấm hố: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  Xác định tầng  ăn sâu vào hố thang nhất, Việc căn chỉnh 3 sợi chì sẽ được tiến hành ở tầng này</a:t>
            </a:r>
          </a:p>
          <a:p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>
              <a:buFont typeface="Wingdings" pitchFamily="2" charset="2"/>
              <a:buChar char="§"/>
            </a:pPr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 Thả chì: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Thả 3 sợi chì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_ Sợi chì giữa cách đều 2 bên vách của hố thang 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_  2 sợi chì bên cách nhau 1100  mm, và cách đều sợi chì giữa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_  2 sợi chì bên cách mép sàn tầng gần nhất tối thiểu là 78 mm</a:t>
            </a:r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vi-VN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14282" y="857232"/>
            <a:ext cx="364333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Sau khi đã dựng ray, thả xong chì cửa ta tiến hành căn ray.</a:t>
            </a:r>
          </a:p>
          <a:p>
            <a:pPr algn="just">
              <a:spcAft>
                <a:spcPts val="600"/>
              </a:spcAft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Việc căn ray được tiến hành từ trên xuống.</a:t>
            </a:r>
          </a:p>
          <a:p>
            <a:pPr algn="just"/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16832"/>
            <a:ext cx="711424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14282" y="1071546"/>
            <a:ext cx="364333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Để đảm bảo kích thước căn chỉnh tay với bắt ray và căn chỉnh ray cần lưu ý: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Philip bắt bát tường cách mép sàn tầng khoảng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200 mm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2 bát tường bắt cân chì giữa và khoảng cách 2 mép bát tường khoảng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70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mm</a:t>
            </a:r>
          </a:p>
          <a:p>
            <a:pPr algn="just"/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4000504"/>
            <a:ext cx="6072230" cy="23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928670"/>
            <a:ext cx="463231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14282" y="1071546"/>
            <a:ext cx="364333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Căn ray: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Khoảng cách từ chì tới ray là 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55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 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Để căn độ cân tim của 2 ray cabin. Khoảng cách từ 2 ray tới chì giữa phải bằng nhau- L </a:t>
            </a:r>
          </a:p>
          <a:p>
            <a:pPr algn="just"/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857231"/>
            <a:ext cx="4286280" cy="3647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996952"/>
            <a:ext cx="4143404" cy="328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14282" y="1071547"/>
            <a:ext cx="285752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Thả thêm 2 sợi chì bụng ray, 2 sợi chì được thả từ lỗ hình thoi trên đỉnh khung đỡ puli đỉnh ray: kích thước thả như hình bên</a:t>
            </a:r>
          </a:p>
          <a:p>
            <a:pPr algn="just">
              <a:spcAft>
                <a:spcPts val="600"/>
              </a:spcAft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Việc thả 2 sợi chì trên để kiểm tra  độ vặn của ray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627092"/>
            <a:ext cx="5203997" cy="623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Bấm hố, thả chì, căn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285720" y="114298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Cắt ray điều chỉnh:</a:t>
            </a:r>
            <a:endParaRPr lang="vi-VN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928670"/>
            <a:ext cx="1664162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57158" y="1714489"/>
            <a:ext cx="5582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Ray điều chỉnh có chiều dài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Ray điều chỉnh được bắt với ray dưới cùng bằng bát nối ray dài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900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mm.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Xác định vị trí cắt ray điều chỉnh dựa vào một số điều kiện sau:</a:t>
            </a:r>
          </a:p>
          <a:p>
            <a:pPr lvl="1" algn="just">
              <a:buFont typeface="Arial" pitchFamily="34" charset="0"/>
              <a:buChar char="•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Tính tổng chiều dài ray trong partlist: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15740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</a:t>
            </a:r>
          </a:p>
          <a:p>
            <a:pPr lvl="1" algn="just">
              <a:buFont typeface="Arial" pitchFamily="34" charset="0"/>
              <a:buChar char="•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Chiều cao thực tế từ PIT lên đỉnh OH: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</a:t>
            </a:r>
          </a:p>
          <a:p>
            <a:pPr lvl="1" algn="just">
              <a:buFont typeface="Arial" pitchFamily="34" charset="0"/>
              <a:buChar char="•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OH: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 , </a:t>
            </a:r>
            <a:r>
              <a:rPr lang="vi-VN" i="1" dirty="0" smtClean="0">
                <a:latin typeface="Times New Roman" pitchFamily="18" charset="0"/>
                <a:cs typeface="Times New Roman" pitchFamily="18" charset="0"/>
              </a:rPr>
              <a:t>tiêu chuẩn là 24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vi-VN" i="1" dirty="0" smtClean="0">
                <a:latin typeface="Times New Roman" pitchFamily="18" charset="0"/>
                <a:cs typeface="Times New Roman" pitchFamily="18" charset="0"/>
              </a:rPr>
              <a:t>0 mm</a:t>
            </a:r>
          </a:p>
          <a:p>
            <a:pPr lvl="1" algn="just">
              <a:buFont typeface="Arial" pitchFamily="34" charset="0"/>
              <a:buChar char="•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PIT: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640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mm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77800" lvl="1" indent="-177800" algn="just">
              <a:buFont typeface="Wingdings" pitchFamily="2" charset="2"/>
              <a:buChar char="§"/>
            </a:pPr>
            <a:r>
              <a:rPr lang="en-US" i="1" u="sng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vi-VN" i="1" u="sng" dirty="0" smtClean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i="1" u="sng" dirty="0" smtClean="0">
                <a:latin typeface="Times New Roman" pitchFamily="18" charset="0"/>
                <a:cs typeface="Times New Roman" pitchFamily="18" charset="0"/>
              </a:rPr>
              <a:t>u ý: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i="1" dirty="0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ray </a:t>
            </a:r>
            <a:r>
              <a:rPr lang="vi-VN" i="1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iều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i="1" dirty="0" smtClean="0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khung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sàn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cabin</a:t>
            </a:r>
            <a:endParaRPr lang="en-US" i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4941168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Cắt ray điều chỉnh còn để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400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mm,  ray điều chỉnh cao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mm và khung đỡ puly đỉnh ray cách trần hố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100</a:t>
            </a:r>
            <a:r>
              <a:rPr lang="vi-V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mm.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51" name="AutoShape 23"/>
          <p:cNvSpPr>
            <a:spLocks noChangeArrowheads="1"/>
          </p:cNvSpPr>
          <p:nvPr/>
        </p:nvSpPr>
        <p:spPr bwMode="gray">
          <a:xfrm>
            <a:off x="2071670" y="1643050"/>
            <a:ext cx="5500726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gray">
          <a:xfrm>
            <a:off x="1643042" y="1500174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gray">
          <a:xfrm>
            <a:off x="2500298" y="1643050"/>
            <a:ext cx="41719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55" name="AutoShape 27"/>
          <p:cNvSpPr>
            <a:spLocks noChangeArrowheads="1"/>
          </p:cNvSpPr>
          <p:nvPr/>
        </p:nvSpPr>
        <p:spPr bwMode="gray">
          <a:xfrm>
            <a:off x="2071670" y="2643182"/>
            <a:ext cx="5500726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6" name="AutoShape 28"/>
          <p:cNvSpPr>
            <a:spLocks noChangeArrowheads="1"/>
          </p:cNvSpPr>
          <p:nvPr/>
        </p:nvSpPr>
        <p:spPr bwMode="gray">
          <a:xfrm>
            <a:off x="1643042" y="2500306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7" name="Text Box 29"/>
          <p:cNvSpPr txBox="1">
            <a:spLocks noChangeArrowheads="1"/>
          </p:cNvSpPr>
          <p:nvPr/>
        </p:nvSpPr>
        <p:spPr bwMode="gray">
          <a:xfrm>
            <a:off x="1979712" y="2636912"/>
            <a:ext cx="535785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đặt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58" name="Text Box 30"/>
          <p:cNvSpPr txBox="1">
            <a:spLocks noChangeArrowheads="1"/>
          </p:cNvSpPr>
          <p:nvPr/>
        </p:nvSpPr>
        <p:spPr bwMode="gray">
          <a:xfrm>
            <a:off x="1785918" y="2643182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</a:rPr>
              <a:t>2</a:t>
            </a:r>
          </a:p>
        </p:txBody>
      </p:sp>
      <p:sp>
        <p:nvSpPr>
          <p:cNvPr id="99361" name="Text Box 33"/>
          <p:cNvSpPr txBox="1">
            <a:spLocks noChangeArrowheads="1"/>
          </p:cNvSpPr>
          <p:nvPr/>
        </p:nvSpPr>
        <p:spPr bwMode="gray">
          <a:xfrm>
            <a:off x="2407770" y="3644454"/>
            <a:ext cx="500066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/>
              <a:t>Click to add Title</a:t>
            </a:r>
          </a:p>
        </p:txBody>
      </p:sp>
      <p:sp>
        <p:nvSpPr>
          <p:cNvPr id="99365" name="Text Box 37"/>
          <p:cNvSpPr txBox="1">
            <a:spLocks noChangeArrowheads="1"/>
          </p:cNvSpPr>
          <p:nvPr/>
        </p:nvSpPr>
        <p:spPr bwMode="gray">
          <a:xfrm>
            <a:off x="2407770" y="3644454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Click to add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14546" y="214290"/>
            <a:ext cx="4929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bày</a:t>
            </a:r>
            <a:endParaRPr lang="vi-V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gray">
          <a:xfrm>
            <a:off x="1785918" y="1643050"/>
            <a:ext cx="33855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1907704" y="3573016"/>
            <a:ext cx="5643602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687690" y="35004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Text Box 38"/>
          <p:cNvSpPr txBox="1">
            <a:spLocks noChangeArrowheads="1"/>
          </p:cNvSpPr>
          <p:nvPr/>
        </p:nvSpPr>
        <p:spPr bwMode="gray">
          <a:xfrm>
            <a:off x="1764828" y="3644454"/>
            <a:ext cx="35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</a:rPr>
              <a:t>3</a:t>
            </a:r>
            <a:endParaRPr lang="en-US" sz="2400" dirty="0">
              <a:solidFill>
                <a:srgbClr val="FEFEFE"/>
              </a:solidFill>
            </a:endParaRP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gray">
          <a:xfrm>
            <a:off x="1836266" y="3573016"/>
            <a:ext cx="535785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Tổng kết</a:t>
            </a:r>
            <a:endParaRPr lang="en-US" sz="2400" dirty="0" smtClean="0">
              <a:solidFill>
                <a:srgbClr val="FEFEFE"/>
              </a:solidFill>
            </a:endParaRPr>
          </a:p>
          <a:p>
            <a:pPr algn="ctr" eaLnBrk="0" hangingPunct="0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9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99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99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4" dur="500" fill="hold"/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5" dur="500" fill="hold"/>
                                        <p:tgtEl>
                                          <p:spTgt spid="99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6" dur="500" fill="hold"/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9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9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0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1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4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5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6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6" dur="500"/>
                                        <p:tgtEl>
                                          <p:spTgt spid="99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9" dur="500"/>
                                        <p:tgtEl>
                                          <p:spTgt spid="99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99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5" dur="500"/>
                                        <p:tgtEl>
                                          <p:spTgt spid="99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8" dur="500"/>
                                        <p:tgtEl>
                                          <p:spTgt spid="99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1" dur="500"/>
                                        <p:tgtEl>
                                          <p:spTgt spid="99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51" grpId="0" animBg="1"/>
      <p:bldP spid="99351" grpId="3" animBg="1"/>
      <p:bldP spid="99352" grpId="0" animBg="1"/>
      <p:bldP spid="99352" grpId="3" animBg="1"/>
      <p:bldP spid="99353" grpId="0"/>
      <p:bldP spid="99353" grpId="3"/>
      <p:bldP spid="99355" grpId="0" animBg="1"/>
      <p:bldP spid="99355" grpId="1" animBg="1"/>
      <p:bldP spid="99356" grpId="0" animBg="1"/>
      <p:bldP spid="99356" grpId="1" animBg="1"/>
      <p:bldP spid="99357" grpId="0"/>
      <p:bldP spid="99357" grpId="1"/>
      <p:bldP spid="99358" grpId="0"/>
      <p:bldP spid="99358" grpId="1"/>
      <p:bldP spid="99361" grpId="0"/>
      <p:bldP spid="99361" grpId="1"/>
      <p:bldP spid="99365" grpId="0"/>
      <p:bldP spid="99365" grpId="1"/>
      <p:bldP spid="22" grpId="0"/>
      <p:bldP spid="22" grpId="3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9" grpId="0"/>
      <p:bldP spid="2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 giảm chấn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928670"/>
            <a:ext cx="414340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1142984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Máy được đặt lên đế âm</a:t>
            </a:r>
          </a:p>
          <a:p>
            <a:pPr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Đặt thước thuỷ để căn bằng phẳng đế âm</a:t>
            </a:r>
          </a:p>
          <a:p>
            <a:pPr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Khi đặt máy vào đế cần đảm bảo 2 mép bên đế bằng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mép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nhau như hình bên</a:t>
            </a:r>
          </a:p>
          <a:p>
            <a:pPr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Đế âm được bắt lên sàn PIT bằng Vit sắt, và có bột hoá học gia cố lực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3857628"/>
            <a:ext cx="6357982" cy="256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Vào sàn khung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395536" y="5229200"/>
            <a:ext cx="399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Vào đầu trâu dưới: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Dùng hệ thống kẹp trên hai bên ray để cân bằng đầu trâu</a:t>
            </a:r>
            <a:endParaRPr lang="vi-VN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196752"/>
            <a:ext cx="442419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149080"/>
            <a:ext cx="3952903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Vào sàn khung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714876" y="5143512"/>
            <a:ext cx="392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Vào sàn cabin rồi cân chỉnh cân bằng, sau đó điểu chỉnh cabin theo kích thước trên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071546"/>
            <a:ext cx="448264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0034" y="5286388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Bắt khung đỡ sàn cabin vào đầu trâu dưới sau đó đặt mặt sàn và bắt ốc 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908720"/>
            <a:ext cx="386238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Vào sàn khung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14282" y="1357298"/>
            <a:ext cx="30718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Bắt gióng và đầu trâu trên, Sau đó lắp đặt shoe dẫn hưỡng trên và dưới</a:t>
            </a:r>
          </a:p>
          <a:p>
            <a:pPr algn="just"/>
            <a:r>
              <a:rPr lang="vi-VN" u="sng" dirty="0" smtClean="0">
                <a:latin typeface="Times New Roman" pitchFamily="18" charset="0"/>
                <a:cs typeface="Times New Roman" pitchFamily="18" charset="0"/>
              </a:rPr>
              <a:t>Lưu ý: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Mặt trước sau của đầu trâu trên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Điều chỉnh shoe đều bằng 2 lỗ căn chỉnh trên đầu trâu trên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Mép ngoài của đầu trâu và đế shoe phải khít nhau</a:t>
            </a:r>
          </a:p>
          <a:p>
            <a:pPr algn="just"/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endParaRPr lang="vi-VN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928670"/>
            <a:ext cx="49720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005064"/>
            <a:ext cx="47244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 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51520" y="980728"/>
            <a:ext cx="30718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Cáp thang HOME gồm 2 Sợi, 1sợi ngắn và 1 sợi dài</a:t>
            </a:r>
          </a:p>
          <a:p>
            <a:pPr algn="just"/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2 đầu mỗi sợi sẽ có đầu ngắn và đầu dài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Đầu dài được bắt vào đầu trâu , đầu ngắn được vòng  qua puli và bắt vào tang cuốn cáp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ngắn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dài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ngắn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vòng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puli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phụ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7" y="928670"/>
            <a:ext cx="4788693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3929066"/>
            <a:ext cx="3143272" cy="256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071942"/>
            <a:ext cx="501682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 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85720" y="1214422"/>
            <a:ext cx="3071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Sợi dài được thả qua 2 puli gắn trên đầu đỡ puli đỉnh ray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Sợi ngắn được lắp qua puli rời trên đỉnh trên ray bên phải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Puli rời được lắp trên đỉnh  ray bên phải đảm bảo kích thước như hình dưới</a:t>
            </a: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1933" y="928670"/>
            <a:ext cx="4714909" cy="538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357562"/>
            <a:ext cx="2786082" cy="2862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 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85720" y="1214423"/>
            <a:ext cx="3429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Căn chỉnh ti cáp dưới cabin : khoảng cách từ điểm cuối cùng tới miếng đỡ là 80 mm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Căn thiết bị phát hiện đứt cáp và quá tải như hình vẽ, đầu dưới thiết bị phát hiện đứt cáp ở trạng thái tiếp xúc với thành đỡ</a:t>
            </a: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7312" y="857232"/>
            <a:ext cx="269668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929066"/>
            <a:ext cx="5545207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đặt cửa tầng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85720" y="1142984"/>
            <a:ext cx="3714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Mặt trên của bát tường thấp hơn sàn tầng khoảng 200 mm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Bát sơi cửa tầng được bắt lên bát tường và tay với cabin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Căn chỉnh bát sơi cửa tầng theo 3 chiều theo thứ tự: So với cốt sàn tầng, so với ray và đánh thuỷ theo phương dọc và phương ngang</a:t>
            </a: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1934" y="1000108"/>
            <a:ext cx="4643470" cy="317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077072"/>
            <a:ext cx="4714908" cy="240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71876"/>
            <a:ext cx="3357586" cy="286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đặt cửa tầng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005064"/>
            <a:ext cx="2880319" cy="247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08720"/>
            <a:ext cx="7848872" cy="3007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5157192"/>
            <a:ext cx="1810824" cy="130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4005064"/>
            <a:ext cx="2736304" cy="246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đặt cửa tầng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85720" y="1142984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Cửa tầng thang HOME là cửa 2 CO gồm 4  cánh. 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2 cánh ngoài được lắp trước , Lắp cửa cần đảm bảo độ phẳng, tính căn tim cửa và đảm bả kích thước như hình bên.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Việc căn chỉnh thì dùng Xiêm chêm và căn chỉnh bằng ốc</a:t>
            </a: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717032"/>
            <a:ext cx="7500990" cy="268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1357298"/>
            <a:ext cx="2250799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3528" y="1988840"/>
          <a:ext cx="8424936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4136"/>
                <a:gridCol w="687790"/>
                <a:gridCol w="2760522"/>
                <a:gridCol w="4392488"/>
              </a:tblGrid>
              <a:tr h="333029">
                <a:tc rowSpan="11"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Thông</a:t>
                      </a:r>
                      <a:r>
                        <a:rPr lang="en-US" sz="3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tin c</a:t>
                      </a:r>
                      <a:r>
                        <a:rPr lang="vi-VN" sz="3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ơ</a:t>
                      </a:r>
                      <a:r>
                        <a:rPr lang="en-US" sz="3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bản</a:t>
                      </a:r>
                      <a:endParaRPr lang="en-US" sz="3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Tải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trọng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inh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mức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</a:t>
                      </a:r>
                      <a:r>
                        <a:rPr lang="vi-VN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ười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(200 kg)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20m/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phút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Xuống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30m/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phút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Hệ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iều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khiển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Invertor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hệ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truyền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Loại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tang -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cuốn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dừng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vi-V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iểm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dừng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max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trình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13m (1D2G: max. 10m)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Cửa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cánh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mở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từ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tim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Nguồn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cấp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200V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pha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100V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pha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Công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suất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ơ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2.6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Kw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0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Vị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trí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tủ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iều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khiển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Trong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cửa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tầng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vách và căn bộ truyền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323528" y="1196752"/>
            <a:ext cx="3714776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Lắp vách:</a:t>
            </a:r>
          </a:p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  +, Thang HOME có 3 vách: 2 vách bên và 1 vách phía sau</a:t>
            </a:r>
          </a:p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  +, lắp đặt vách bên trước sau đó đẩy vách còn lại từ ngoài vào. Cần lưu ý vách phải ăn khớp với nhau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Căn bộ truyền cabin:</a:t>
            </a:r>
          </a:p>
          <a:p>
            <a:pPr algn="just"/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  Căn bộ truyền cabin theo thông số như hình bên, Dùng quả rọi để xác định đường sơi cabin, đường sơi cửa..</a:t>
            </a:r>
          </a:p>
          <a:p>
            <a:pPr algn="just"/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24744"/>
            <a:ext cx="457203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vách và căn bộ truyền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28596" y="1714488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Lắp kiếm và căn chỉnh bộ truyền theo các kích thước như hình bên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1000108"/>
            <a:ext cx="503327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4714884"/>
            <a:ext cx="334771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5536" y="2924946"/>
          <a:ext cx="3456384" cy="35844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7672"/>
                <a:gridCol w="2168712"/>
              </a:tblGrid>
              <a:tr h="576064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vi-VN" sz="15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tiêu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chuẩn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 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lớn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h</a:t>
                      </a:r>
                      <a:r>
                        <a:rPr lang="vi-VN" dirty="0" smtClean="0">
                          <a:latin typeface="Times New Roman" pitchFamily="18" charset="0"/>
                          <a:cs typeface="Times New Roman" pitchFamily="18" charset="0"/>
                        </a:rPr>
                        <a:t>ơ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 ±1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5±1</a:t>
                      </a:r>
                    </a:p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15 ±1</a:t>
                      </a:r>
                    </a:p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E 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 +3,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- 0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giới hạn, giảm tốc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85720" y="1142984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Khoảng cách từ mặt sàn tầng đến cờ là 1895 mm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Vị trí và kích thước của giới hạn được lắp đặt như hình bên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928670"/>
            <a:ext cx="2460473" cy="578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214686"/>
            <a:ext cx="556905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/>
              <a:t>ê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 đặt dây cọc đông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357158" y="1357298"/>
            <a:ext cx="4000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Tay với dưới dây cọc đông được bắt vào vị trí chân ray cabin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Tay với trên dây cọc đông  được bắt trên tay với ở giữa hành trình + 500 mm</a:t>
            </a:r>
          </a:p>
          <a:p>
            <a:pPr algn="just">
              <a:buFont typeface="Wingdings" pitchFamily="2" charset="2"/>
              <a:buChar char="§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Giữa hai tay với được bắt bằng 1 sợi  dây cáp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1071546"/>
            <a:ext cx="3714776" cy="536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12976"/>
            <a:ext cx="320342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chạy UD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251520" y="2276872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ể chạy UD, câu đủ các đường an toàn, cửa, tủ.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SW▼ FSM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(A7)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908719"/>
            <a:ext cx="6215198" cy="490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51520" y="980729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AF 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trắng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BF –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Đen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Câu chạy UD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204864"/>
            <a:ext cx="4040246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355976" y="1196752"/>
          <a:ext cx="4464496" cy="4631077"/>
        </p:xfrm>
        <a:graphic>
          <a:graphicData uri="http://schemas.openxmlformats.org/drawingml/2006/table">
            <a:tbl>
              <a:tblPr/>
              <a:tblGrid>
                <a:gridCol w="1138398"/>
                <a:gridCol w="1196876"/>
                <a:gridCol w="2129222"/>
              </a:tblGrid>
              <a:tr h="37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baseline="0" dirty="0" err="1" smtClean="0">
                          <a:solidFill>
                            <a:srgbClr val="000000"/>
                          </a:solidFill>
                          <a:latin typeface="Times New Roman"/>
                        </a:rPr>
                        <a:t>Tên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latin typeface="Times New Roman"/>
                        </a:rPr>
                        <a:t>Chức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n</a:t>
                      </a:r>
                      <a:r>
                        <a:rPr lang="vi-VN" sz="15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ă</a:t>
                      </a:r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latin typeface="Times New Roman"/>
                        </a:rPr>
                        <a:t>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20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Công tắc trên tủ đầu cabin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POWER ON/OFF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Nguồn cho cửa ON/OFF (LED sáng khi nguồn ON)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0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RUN/STOP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Run/Stop (41 DG ON/OFF)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0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AUTO/HAND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Automatic/manual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0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DOOR ON/OFF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Cắt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cửa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0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Chạy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Lên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bằng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0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DOWN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Chạy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xuống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bằng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290">
                <a:tc gridSpan="3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l" fontAlgn="b"/>
                      <a:r>
                        <a:rPr lang="vi-VN" sz="15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Khi </a:t>
                      </a:r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công tắc POWER ON/OFF để OFF, nguồn điều khiển tắt. Chú ý nguồn cho chiếu sáng và mạch 24V vẫn còn từ phi MCB, Light.B trên tủ là OFF.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2290">
                <a:tc gridSpan="3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l" fontAlgn="b"/>
                      <a:r>
                        <a:rPr lang="vi-VN" sz="15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Khi </a:t>
                      </a:r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công tắc RUN/STOP để STOP, không thể chạy trên đầu cabin vì đường an toàn đã bị tắt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836712"/>
            <a:ext cx="780491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836712"/>
            <a:ext cx="5446221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268760"/>
            <a:ext cx="2880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Tủ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đèn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đền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khẩn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trần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Encoder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DZ/RDZ, USR/DSR, UDL/UDOT, UDSRA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thắng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đứt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tải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C.O.P,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MBS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tủ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dây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đô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021288"/>
            <a:ext cx="3543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021288"/>
            <a:ext cx="3543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124744"/>
            <a:ext cx="3456384" cy="347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508518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mành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MBS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96752"/>
            <a:ext cx="3831369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429000"/>
            <a:ext cx="3528392" cy="290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868144" y="1124744"/>
            <a:ext cx="183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13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lõi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437013"/>
            <a:ext cx="4968552" cy="494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1628800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U.DOT: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Up.Down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Over Travel, Switch v</a:t>
            </a:r>
            <a:r>
              <a:rPr lang="vi-VN" sz="1600" dirty="0" smtClean="0">
                <a:latin typeface="Times New Roman" pitchFamily="18" charset="0"/>
                <a:cs typeface="Times New Roman" pitchFamily="18" charset="0"/>
              </a:rPr>
              <a:t>ượt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xuống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U.DL: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Up.Down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Limit.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xuống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USR: Up Slow  R</a:t>
            </a:r>
          </a:p>
          <a:p>
            <a:pPr algn="just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DSR:  Down Slow 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3530" y="1052732"/>
          <a:ext cx="8424935" cy="53285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8070"/>
                <a:gridCol w="720080"/>
                <a:gridCol w="2448272"/>
                <a:gridCol w="792088"/>
                <a:gridCol w="3816425"/>
              </a:tblGrid>
              <a:tr h="592066">
                <a:tc rowSpan="9"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lang="en-US" sz="3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vi-VN" sz="3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endParaRPr lang="en-US" sz="3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vi-VN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trong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cabin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950 mm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Dài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1150 mm (1D2G: 1180 mm)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2000 mm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cửa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vào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800 mm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Dài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1900 mm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thông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thủy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Min. 1350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Dài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Min. 1350 mm (1D2G: 1450 mm)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Min. 550 mm ( 1D2G: Min.750mm)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20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OH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Min. 2400 mm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5796136" y="908720"/>
            <a:ext cx="183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lõi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196752"/>
            <a:ext cx="3902199" cy="28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933056"/>
            <a:ext cx="3816424" cy="243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268760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“A”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lõi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móng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ngựa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DZ (door zone),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lì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móng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ngựa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RLU, RLD (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Relevel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Up,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Relevel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Down)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501008"/>
            <a:ext cx="3530763" cy="289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 cabin, Thả tự 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</a:p>
          <a:p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971600" y="1340768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đứt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động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99592" y="2276872"/>
          <a:ext cx="7200799" cy="2301625"/>
        </p:xfrm>
        <a:graphic>
          <a:graphicData uri="http://schemas.openxmlformats.org/drawingml/2006/table">
            <a:tbl>
              <a:tblPr/>
              <a:tblGrid>
                <a:gridCol w="879841"/>
                <a:gridCol w="2014371"/>
                <a:gridCol w="2639521"/>
                <a:gridCol w="1667066"/>
              </a:tblGrid>
              <a:tr h="214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Tầng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Chiều lên (mm)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Chiều xuống (mm)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Căn chỉnh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405">
                <a:tc gridSpan="4">
                  <a:txBody>
                    <a:bodyPr/>
                    <a:lstStyle/>
                    <a:p>
                      <a:pPr algn="just" fontAlgn="b"/>
                      <a:r>
                        <a:rPr lang="vi-VN" sz="18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Lưu ý:</a:t>
                      </a:r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Với số liệu căn chỉnh là âm thì chỉnh cờ xuống, Với số căn chỉnh là dương thì căn chỉnh cờ lên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592" y="46531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MBS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653136"/>
            <a:ext cx="1800200" cy="176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9595" y="4653136"/>
            <a:ext cx="3126541" cy="182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WordArt 3"/>
          <p:cNvSpPr>
            <a:spLocks noChangeArrowheads="1" noChangeShapeType="1" noTextEdit="1"/>
          </p:cNvSpPr>
          <p:nvPr/>
        </p:nvSpPr>
        <p:spPr bwMode="blackWhite">
          <a:xfrm>
            <a:off x="3000364" y="3571876"/>
            <a:ext cx="5943600" cy="873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Thank You </a:t>
            </a:r>
            <a:r>
              <a:rPr lang="en-US" sz="5400" kern="1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for listening!</a:t>
            </a:r>
            <a:endParaRPr lang="en-US" sz="5400" kern="1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www.tle.com.vn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2976" y="1214422"/>
            <a:ext cx="56436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Ý Kiến và Đề xuất:</a:t>
            </a:r>
          </a:p>
          <a:p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chung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5616" y="1896720"/>
          <a:ext cx="6528047" cy="36205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/>
                <a:gridCol w="432048"/>
                <a:gridCol w="3852908"/>
                <a:gridCol w="1811043"/>
              </a:tblGrid>
              <a:tr h="402892">
                <a:tc rowSpan="9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Thông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tin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ượn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tiết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</a:t>
                      </a:r>
                      <a:r>
                        <a:rPr lang="vi-V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ượn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Cửa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tầng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ơ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180kg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Puli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phụ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55kg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Vách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cabin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Khung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cabin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Ray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7kg/m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2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Tủ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nguồn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73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Tủ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iều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khiển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8kg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9552" y="1556792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Treo Pal</a:t>
            </a:r>
            <a:r>
              <a:rPr lang="vi-VN" sz="1400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11254" y="1556792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ray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11518" y="1556792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Bấm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chì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ray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83220" y="1556792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chấn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9552" y="2852936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sàn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611254" y="2852936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518" y="2852936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83220" y="2852936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vách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cabin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9552" y="4221088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dây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dọc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11254" y="4221088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vi-VN" sz="1400" b="1" dirty="0" smtClean="0">
                <a:latin typeface="Times New Roman" pitchFamily="18" charset="0"/>
                <a:cs typeface="Times New Roman" pitchFamily="18" charset="0"/>
              </a:rPr>
              <a:t>Đấu điện chạy UD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11518" y="4221088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cờ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hạn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83220" y="4221088"/>
            <a:ext cx="1643042" cy="714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endParaRPr kumimoji="0" lang="vi-V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 bwMode="auto">
          <a:xfrm>
            <a:off x="2182594" y="1913982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endCxn id="10" idx="1"/>
          </p:cNvCxnSpPr>
          <p:nvPr/>
        </p:nvCxnSpPr>
        <p:spPr bwMode="auto">
          <a:xfrm>
            <a:off x="4254328" y="1913982"/>
            <a:ext cx="35719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6254592" y="1913982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182626" y="3210126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182626" y="4578278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4254328" y="3210126"/>
            <a:ext cx="35719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4254328" y="4578278"/>
            <a:ext cx="35719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6254592" y="3210126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6254592" y="4578278"/>
            <a:ext cx="42866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23528" y="2564904"/>
            <a:ext cx="8136904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251520" y="2564904"/>
            <a:ext cx="8280920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>
            <a:off x="251520" y="3861048"/>
            <a:ext cx="8280920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flipV="1">
            <a:off x="8532440" y="1916832"/>
            <a:ext cx="0" cy="648072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8532440" y="1916832"/>
            <a:ext cx="0" cy="648072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 flipV="1">
            <a:off x="8532440" y="3212976"/>
            <a:ext cx="0" cy="648072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 flipV="1">
            <a:off x="251520" y="2564904"/>
            <a:ext cx="0" cy="648072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251520" y="3861048"/>
            <a:ext cx="0" cy="648072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12" idx="1"/>
          </p:cNvCxnSpPr>
          <p:nvPr/>
        </p:nvCxnSpPr>
        <p:spPr bwMode="auto">
          <a:xfrm flipV="1">
            <a:off x="251520" y="3210126"/>
            <a:ext cx="288032" cy="2850"/>
          </a:xfrm>
          <a:prstGeom prst="straightConnector1">
            <a:avLst/>
          </a:prstGeom>
          <a:ln w="63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 bwMode="auto">
          <a:xfrm flipV="1">
            <a:off x="251520" y="4509120"/>
            <a:ext cx="288032" cy="2850"/>
          </a:xfrm>
          <a:prstGeom prst="straightConnector1">
            <a:avLst/>
          </a:prstGeom>
          <a:ln w="63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1" idx="3"/>
          </p:cNvCxnSpPr>
          <p:nvPr/>
        </p:nvCxnSpPr>
        <p:spPr bwMode="auto">
          <a:xfrm>
            <a:off x="8326262" y="1913982"/>
            <a:ext cx="206178" cy="285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>
            <a:off x="8316416" y="3212976"/>
            <a:ext cx="216024" cy="0"/>
          </a:xfrm>
          <a:prstGeom prst="line">
            <a:avLst/>
          </a:prstGeom>
          <a:ln w="63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0237"/>
          </a:xfrm>
        </p:spPr>
        <p:txBody>
          <a:bodyPr>
            <a:normAutofit/>
          </a:bodyPr>
          <a:lstStyle/>
          <a:p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Treo pal</a:t>
            </a:r>
            <a:r>
              <a:rPr lang="vi-V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570" y="1052736"/>
            <a:ext cx="594343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412776"/>
            <a:ext cx="2808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thủy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-11430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sâu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PIT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OH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0237"/>
          </a:xfrm>
        </p:spPr>
        <p:txBody>
          <a:bodyPr>
            <a:normAutofit/>
          </a:bodyPr>
          <a:lstStyle/>
          <a:p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hố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Treo pal</a:t>
            </a:r>
            <a:r>
              <a:rPr lang="vi-V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412776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Treo Pal</a:t>
            </a:r>
            <a:r>
              <a:rPr lang="vi-VN" sz="1600" b="1" u="sng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1600" b="1" u="sng" dirty="0" err="1" smtClean="0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1" u="sng" dirty="0" err="1" smtClean="0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1600" dirty="0" smtClean="0">
                <a:latin typeface="Times New Roman" pitchFamily="18" charset="0"/>
                <a:cs typeface="Times New Roman" pitchFamily="18" charset="0"/>
              </a:rPr>
              <a:t>ước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ray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h</a:t>
            </a:r>
            <a:r>
              <a:rPr lang="vi-VN" sz="1600" dirty="0" smtClean="0">
                <a:latin typeface="Times New Roman" pitchFamily="18" charset="0"/>
                <a:cs typeface="Times New Roman" pitchFamily="18" charset="0"/>
              </a:rPr>
              <a:t>ướng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-114300"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</a:t>
            </a:r>
            <a:r>
              <a:rPr lang="vi-VN" sz="1600" dirty="0" smtClean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 ý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buộc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tránh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cong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méo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84784"/>
            <a:ext cx="36957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068960"/>
            <a:ext cx="3024336" cy="309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908720"/>
            <a:ext cx="389812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 ray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908720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Dùng palăng kéo khung đỡ puli đỉnh ray và tiến hành lắp đặt ray</a:t>
            </a:r>
          </a:p>
          <a:p>
            <a:endParaRPr lang="vi-V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Lắp đặt ray cần chú ý tới thứ tự lắp đặt ray: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- Top ray</a:t>
            </a:r>
          </a:p>
          <a:p>
            <a:pPr>
              <a:buFontTx/>
              <a:buChar char="-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1st ray</a:t>
            </a:r>
          </a:p>
          <a:p>
            <a:pPr>
              <a:buFontTx/>
              <a:buChar char="-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2nd ray</a:t>
            </a: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- .. </a:t>
            </a:r>
          </a:p>
          <a:p>
            <a:pPr>
              <a:buFontTx/>
              <a:buChar char="-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Bottom ray</a:t>
            </a:r>
          </a:p>
          <a:p>
            <a:pPr>
              <a:buFontTx/>
              <a:buChar char="-"/>
            </a:pP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 Ray điều chỉnh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77072"/>
            <a:ext cx="54959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ort presentation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report presentation</Template>
  <TotalTime>2823</TotalTime>
  <Words>2376</Words>
  <Application>Microsoft Office PowerPoint</Application>
  <PresentationFormat>On-screen Show (4:3)</PresentationFormat>
  <Paragraphs>396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report presentation</vt:lpstr>
      <vt:lpstr>Slide 1</vt:lpstr>
      <vt:lpstr>Slide 2</vt:lpstr>
      <vt:lpstr>Thông tin chung</vt:lpstr>
      <vt:lpstr>Thông tin chung</vt:lpstr>
      <vt:lpstr>Thông tin chung</vt:lpstr>
      <vt:lpstr>Quy trình lắp đặt</vt:lpstr>
      <vt:lpstr>Khảo sát hố thang, Treo palăng, Kéo cửa tầng </vt:lpstr>
      <vt:lpstr>Khảo sát hố thang, Treo palăng, Kéo cửa tầng </vt:lpstr>
      <vt:lpstr>Dựng ray</vt:lpstr>
      <vt:lpstr>Dựng ray</vt:lpstr>
      <vt:lpstr>Dựng ray</vt:lpstr>
      <vt:lpstr>Dựng ray</vt:lpstr>
      <vt:lpstr>Bấm hố, thả chì, căn ray</vt:lpstr>
      <vt:lpstr>Bấm hố, thả chì, căn ray</vt:lpstr>
      <vt:lpstr>Bấm hố, thả chì, căn ray</vt:lpstr>
      <vt:lpstr>Bấm hố, thả chì, căn ray</vt:lpstr>
      <vt:lpstr>Bấm hố, thả chì, căn ray</vt:lpstr>
      <vt:lpstr>Bấm hố, thả chì, căn ray</vt:lpstr>
      <vt:lpstr>Bấm hố, thả chì, căn ray</vt:lpstr>
      <vt:lpstr>Đặt máy, đặt giảm chấn</vt:lpstr>
      <vt:lpstr>Vào sàn khung cabin</vt:lpstr>
      <vt:lpstr>Vào sàn khung cabin</vt:lpstr>
      <vt:lpstr>Vào sàn khung cabin</vt:lpstr>
      <vt:lpstr>Thả cáp</vt:lpstr>
      <vt:lpstr>Thả cáp</vt:lpstr>
      <vt:lpstr>Thả cáp</vt:lpstr>
      <vt:lpstr>Lắp đặt cửa tầng</vt:lpstr>
      <vt:lpstr>Lắp đặt cửa tầng</vt:lpstr>
      <vt:lpstr>Lắp đặt cửa tầng</vt:lpstr>
      <vt:lpstr>Lắp vách và căn bộ truyền cabin</vt:lpstr>
      <vt:lpstr>Lắp vách và căn bộ truyền cabin</vt:lpstr>
      <vt:lpstr>Lắp giới hạn, giảm tốc</vt:lpstr>
      <vt:lpstr>Lắp đặt dây cọc đông</vt:lpstr>
      <vt:lpstr>Đi điện, chạy UD, Thả tự động</vt:lpstr>
      <vt:lpstr>Câu chạy UD</vt:lpstr>
      <vt:lpstr>Đấu điện đầu cabin, Thả tự động</vt:lpstr>
      <vt:lpstr>Đấu điện đầu cabin, Thả tự động</vt:lpstr>
      <vt:lpstr>Đấu điện đầu cabin, Thả tự động</vt:lpstr>
      <vt:lpstr>Đấu điện đầu cabin, Thả tự động</vt:lpstr>
      <vt:lpstr>Đấu điện đầu cabin, Thả tự động</vt:lpstr>
      <vt:lpstr>Đấu điện đầu cabin, Thả tự động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khoai</dc:creator>
  <cp:lastModifiedBy>DUY THUYET</cp:lastModifiedBy>
  <cp:revision>604</cp:revision>
  <dcterms:created xsi:type="dcterms:W3CDTF">2012-05-09T06:09:13Z</dcterms:created>
  <dcterms:modified xsi:type="dcterms:W3CDTF">2014-07-16T01:58:59Z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TC300005931033</vt:lpwstr>
  </property>
</Properties>
</file>